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420" r:id="rId4"/>
    <p:sldId id="660" r:id="rId5"/>
    <p:sldId id="680" r:id="rId6"/>
    <p:sldId id="682" r:id="rId7"/>
    <p:sldId id="683" r:id="rId8"/>
    <p:sldId id="684" r:id="rId9"/>
  </p:sldIdLst>
  <p:sldSz cx="9144000" cy="6858000" type="screen4x3"/>
  <p:notesSz cx="6797675" cy="9928225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B8F7"/>
    <a:srgbClr val="ECFFD9"/>
    <a:srgbClr val="BDE4FF"/>
    <a:srgbClr val="0099FF"/>
    <a:srgbClr val="FFEDC9"/>
    <a:srgbClr val="FFCC00"/>
    <a:srgbClr val="FFFFCC"/>
    <a:srgbClr val="CCFF99"/>
    <a:srgbClr val="DEF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vetel slog 3 – poudarek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rednji slog 4 – poudare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Svetel slog 2 – poudarek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Srednji slo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24" autoAdjust="0"/>
    <p:restoredTop sz="94660"/>
  </p:normalViewPr>
  <p:slideViewPr>
    <p:cSldViewPr>
      <p:cViewPr>
        <p:scale>
          <a:sx n="114" d="100"/>
          <a:sy n="114" d="100"/>
        </p:scale>
        <p:origin x="-8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174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174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A08D2EC-62E5-4FF3-A98E-5F3CE2640083}" type="datetimeFigureOut">
              <a:rPr lang="sl-SI"/>
              <a:pPr>
                <a:defRPr/>
              </a:pPr>
              <a:t>13.3.2012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30467"/>
            <a:ext cx="2946351" cy="496173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728" y="9430467"/>
            <a:ext cx="2946351" cy="496173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E6EA3F3-B774-4849-BD15-C0BCCECC358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7617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51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28" y="0"/>
            <a:ext cx="2946351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8" y="4714441"/>
            <a:ext cx="5437821" cy="446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467"/>
            <a:ext cx="2946351" cy="49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28" y="9430467"/>
            <a:ext cx="2946351" cy="49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6965347-61EA-4C59-BED2-202CA09B27C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6696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412875"/>
            <a:ext cx="7772400" cy="792163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652963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092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186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584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5281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22599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5781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470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826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411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45697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33305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pic>
        <p:nvPicPr>
          <p:cNvPr id="1028" name="Picture 31" descr="spodnji_ro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73" r:id="rId7"/>
    <p:sldLayoutId id="2147484374" r:id="rId8"/>
    <p:sldLayoutId id="2147484375" r:id="rId9"/>
    <p:sldLayoutId id="2147484376" r:id="rId10"/>
    <p:sldLayoutId id="214748437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Petra.Zaloznik@zrss.si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mailto:Samuel.Farsure@zrss.si" TargetMode="External"/><Relationship Id="rId4" Type="http://schemas.openxmlformats.org/officeDocument/2006/relationships/hyperlink" Target="mailto:Benjamin.Tweedie@zrss.s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643063"/>
            <a:ext cx="9153525" cy="490537"/>
          </a:xfrm>
        </p:spPr>
        <p:txBody>
          <a:bodyPr/>
          <a:lstStyle/>
          <a:p>
            <a:pPr algn="ctr" eaLnBrk="1" hangingPunct="1"/>
            <a:r>
              <a:rPr lang="sl-SI" sz="2400" smtClean="0">
                <a:solidFill>
                  <a:schemeClr val="bg1"/>
                </a:solidFill>
                <a:latin typeface="Arial Rounded MT Bold" pitchFamily="34" charset="0"/>
              </a:rPr>
              <a:t>Projekt  OBOGATENO UČENJE TUJIH JEZIKOV</a:t>
            </a:r>
            <a:endParaRPr lang="sl-SI" sz="180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724400"/>
            <a:ext cx="9144000" cy="1441450"/>
          </a:xfrm>
        </p:spPr>
        <p:txBody>
          <a:bodyPr/>
          <a:lstStyle/>
          <a:p>
            <a:pPr eaLnBrk="1" hangingPunct="1"/>
            <a:r>
              <a:rPr lang="sl-SI" sz="2400" b="1" dirty="0" smtClean="0">
                <a:solidFill>
                  <a:schemeClr val="bg1"/>
                </a:solidFill>
                <a:latin typeface="Arial Rounded MT Bold" pitchFamily="34" charset="0"/>
              </a:rPr>
              <a:t>Delovno srečanje VPT,KTJ</a:t>
            </a:r>
            <a:r>
              <a:rPr lang="sl-SI" sz="2400" b="1" dirty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sl-SI" sz="2400" b="1" dirty="0" smtClean="0">
                <a:solidFill>
                  <a:schemeClr val="bg1"/>
                </a:solidFill>
                <a:latin typeface="Arial Rounded MT Bold" pitchFamily="34" charset="0"/>
              </a:rPr>
              <a:t>in TU, 13. marec  2012 </a:t>
            </a:r>
          </a:p>
          <a:p>
            <a:pPr eaLnBrk="1" hangingPunct="1">
              <a:spcBef>
                <a:spcPts val="0"/>
              </a:spcBef>
            </a:pP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Petra Založnik, </a:t>
            </a:r>
            <a:r>
              <a:rPr lang="sl-SI" sz="2000" b="1" dirty="0" err="1" smtClean="0">
                <a:solidFill>
                  <a:schemeClr val="bg1"/>
                </a:solidFill>
                <a:latin typeface="Arial Rounded MT Bold" pitchFamily="34" charset="0"/>
                <a:hlinkClick r:id="rId3"/>
              </a:rPr>
              <a:t>Petra.Zaloznik@zrss.si</a:t>
            </a:r>
            <a:endParaRPr lang="sl-SI" sz="20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spcBef>
                <a:spcPts val="0"/>
              </a:spcBef>
            </a:pP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Benjamin Tweedie, </a:t>
            </a:r>
            <a:r>
              <a:rPr lang="sl-SI" sz="2000" b="1" dirty="0" err="1" smtClean="0">
                <a:solidFill>
                  <a:schemeClr val="bg1"/>
                </a:solidFill>
                <a:latin typeface="Arial Rounded MT Bold" pitchFamily="34" charset="0"/>
                <a:hlinkClick r:id="rId4"/>
              </a:rPr>
              <a:t>Benjamin.Tweedie@zrss.si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 Samuel Farsure, </a:t>
            </a:r>
            <a:r>
              <a:rPr lang="sl-SI" sz="2000" b="1" dirty="0" err="1" smtClean="0">
                <a:solidFill>
                  <a:schemeClr val="bg1"/>
                </a:solidFill>
                <a:latin typeface="Arial Rounded MT Bold" pitchFamily="34" charset="0"/>
                <a:hlinkClick r:id="rId5"/>
              </a:rPr>
              <a:t>Samuel.Farsure@zrss.si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endParaRPr lang="sl-SI" sz="2000" b="1" dirty="0">
              <a:solidFill>
                <a:schemeClr val="bg1"/>
              </a:solidFill>
              <a:latin typeface="Arial Rounded MT Bold" pitchFamily="34" charset="0"/>
            </a:endParaRPr>
          </a:p>
          <a:p>
            <a:pPr eaLnBrk="1" hangingPunct="1"/>
            <a:endParaRPr lang="sl-SI" sz="20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eaLnBrk="1" hangingPunct="1"/>
            <a:endParaRPr lang="sl-SI" sz="18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eaLnBrk="1" hangingPunct="1"/>
            <a:endParaRPr lang="sl-SI" sz="18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eaLnBrk="1" hangingPunct="1"/>
            <a:endParaRPr lang="sl-SI" sz="1400" dirty="0" smtClean="0">
              <a:solidFill>
                <a:schemeClr val="bg1"/>
              </a:solidFill>
            </a:endParaRP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0" y="6165850"/>
            <a:ext cx="90376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sz="1000" b="1">
                <a:solidFill>
                  <a:schemeClr val="bg1"/>
                </a:solidFill>
              </a:rPr>
              <a:t>Operacijo delno financira Evropska unija iz Evropskega socialnega sklada ter Ministrstvo za šolstvo in šport. Operacija se izvaja v okviru Operativnega programa razvoja človeških virov v obdobju 2007-2013, razvojne prioritete: Razvoj človeških virov in vseživljenjsko učenje; prednostne usmeritve: Izboljšanje kakovosti in učinkovitosti sistemov izobraževanja in usposabljanja.</a:t>
            </a:r>
          </a:p>
        </p:txBody>
      </p:sp>
      <p:sp>
        <p:nvSpPr>
          <p:cNvPr id="3077" name="Pravokotnik 8"/>
          <p:cNvSpPr>
            <a:spLocks noChangeArrowheads="1"/>
          </p:cNvSpPr>
          <p:nvPr/>
        </p:nvSpPr>
        <p:spPr bwMode="auto">
          <a:xfrm>
            <a:off x="9947" y="2516912"/>
            <a:ext cx="91440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sl-SI" sz="5000" b="1" dirty="0" smtClean="0">
                <a:solidFill>
                  <a:schemeClr val="bg1"/>
                </a:solidFill>
                <a:latin typeface="Arial Rounded MT Bold" pitchFamily="34" charset="0"/>
              </a:rPr>
              <a:t>FILM in TUJI JEZIK</a:t>
            </a:r>
            <a:endParaRPr lang="sl-SI" sz="5000" b="1" i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0" y="539750"/>
          <a:ext cx="9144000" cy="944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944563"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T="45715" marB="45715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84" name="Picture 15" descr="http://sites.google.com/site/scpetprojektegradiva/_/rsrc/1227218497223/Home/desno%20zrs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6100"/>
            <a:ext cx="719138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1" descr="http://www.svlr.gov.si/fileadmin/svlsrp.gov.si/pageuploads/KOHEZIJA/Tehnicna_pomoc/LOGOTIP-ESS-SL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43" b="12682"/>
          <a:stretch>
            <a:fillRect/>
          </a:stretch>
        </p:blipFill>
        <p:spPr bwMode="auto">
          <a:xfrm>
            <a:off x="5651500" y="557213"/>
            <a:ext cx="3254375" cy="8620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562574"/>
            <a:ext cx="2941511" cy="6979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503237"/>
          </a:xfrm>
          <a:solidFill>
            <a:schemeClr val="accent6"/>
          </a:solidFill>
          <a:ln w="38100">
            <a:solidFill>
              <a:schemeClr val="accent6"/>
            </a:solidFill>
          </a:ln>
        </p:spPr>
        <p:txBody>
          <a:bodyPr/>
          <a:lstStyle/>
          <a:p>
            <a:pPr algn="ctr" eaLnBrk="1" hangingPunct="1">
              <a:lnSpc>
                <a:spcPts val="3500"/>
              </a:lnSpc>
              <a:defRPr/>
            </a:pPr>
            <a:r>
              <a:rPr lang="sl-SI" dirty="0" smtClean="0">
                <a:solidFill>
                  <a:schemeClr val="accent6"/>
                </a:solidFill>
                <a:latin typeface="Arial Rounded MT Bold" pitchFamily="34" charset="0"/>
              </a:rPr>
              <a:t/>
            </a:r>
            <a:br>
              <a:rPr lang="sl-SI" dirty="0" smtClean="0">
                <a:solidFill>
                  <a:schemeClr val="accent6"/>
                </a:solidFill>
                <a:latin typeface="Arial Rounded MT Bold" pitchFamily="34" charset="0"/>
              </a:rPr>
            </a:br>
            <a:r>
              <a:rPr lang="sl-SI" smtClean="0">
                <a:solidFill>
                  <a:schemeClr val="bg1"/>
                </a:solidFill>
                <a:latin typeface="Arial Rounded MT Bold" pitchFamily="34" charset="0"/>
              </a:rPr>
              <a:t>PROGRAM 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endParaRPr lang="sl-SI" sz="28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773071"/>
              </p:ext>
            </p:extLst>
          </p:nvPr>
        </p:nvGraphicFramePr>
        <p:xfrm>
          <a:off x="179513" y="908719"/>
          <a:ext cx="8712967" cy="5437337"/>
        </p:xfrm>
        <a:graphic>
          <a:graphicData uri="http://schemas.openxmlformats.org/drawingml/2006/table">
            <a:tbl>
              <a:tblPr/>
              <a:tblGrid>
                <a:gridCol w="1524060"/>
                <a:gridCol w="4627288"/>
                <a:gridCol w="2561619"/>
              </a:tblGrid>
              <a:tr h="2594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8650" algn="l"/>
                        </a:tabLst>
                      </a:pPr>
                      <a:r>
                        <a:rPr kumimoji="0" lang="sl-SI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Čas</a:t>
                      </a:r>
                      <a:endParaRPr kumimoji="0" lang="sl-S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Vsebina</a:t>
                      </a:r>
                      <a:endParaRPr kumimoji="0" lang="sl-S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Izvajalci in oblika</a:t>
                      </a:r>
                      <a:endParaRPr kumimoji="0" lang="sl-S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0067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09.30 – 10.15</a:t>
                      </a:r>
                      <a:endParaRPr lang="sl-SI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FILM IN TUJI JEZIKI: </a:t>
                      </a:r>
                      <a:endParaRPr lang="sl-SI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Uvod in izpolnjevanje</a:t>
                      </a:r>
                      <a:r>
                        <a:rPr lang="sl-SI" sz="16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vprašalnika</a:t>
                      </a:r>
                      <a:endParaRPr lang="sl-SI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Petra Založnik</a:t>
                      </a:r>
                      <a:endParaRPr lang="sl-SI" sz="1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- Interaktivna predstavitev</a:t>
                      </a:r>
                      <a:endParaRPr lang="sl-SI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endParaRPr lang="sl-SI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1695">
                <a:tc rowSpan="2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10.15 - 11.00</a:t>
                      </a:r>
                      <a:endParaRPr lang="sl-SI" sz="16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FILM IN TUJI JEZIKI: </a:t>
                      </a:r>
                      <a:endParaRPr lang="sl-SI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Predogledna</a:t>
                      </a:r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razmišljanja (o </a:t>
                      </a:r>
                      <a:r>
                        <a:rPr lang="sl-SI" sz="1600" b="1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predoglednih</a:t>
                      </a:r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, </a:t>
                      </a:r>
                      <a:r>
                        <a:rPr lang="sl-SI" sz="1600" b="1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medoglednih</a:t>
                      </a:r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in </a:t>
                      </a:r>
                      <a:r>
                        <a:rPr lang="sl-SI" sz="1600" b="1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pooglednih</a:t>
                      </a:r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dejavnostih) </a:t>
                      </a:r>
                      <a:endParaRPr lang="sl-SI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Samuel Farsure</a:t>
                      </a:r>
                      <a:endParaRPr lang="sl-SI" sz="1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- Interaktivna predstavitev</a:t>
                      </a:r>
                      <a:endParaRPr lang="sl-SI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4147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Benjamin Tweedie</a:t>
                      </a:r>
                      <a:endParaRPr lang="sl-SI" sz="1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- Interaktivna predstavitev</a:t>
                      </a:r>
                      <a:endParaRPr lang="sl-SI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1973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11.00 - 11.30</a:t>
                      </a:r>
                      <a:endParaRPr lang="sl-SI" sz="16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i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Odmor </a:t>
                      </a:r>
                      <a:endParaRPr lang="sl-SI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400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sl-SI" sz="14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41263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11.30 - 13.30</a:t>
                      </a:r>
                      <a:endParaRPr lang="sl-SI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</a:rPr>
                        <a:t>OGLED FILMA </a:t>
                      </a:r>
                      <a:endParaRPr lang="sl-S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Vsi udeleženci</a:t>
                      </a:r>
                      <a:endParaRPr lang="sl-SI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382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l-SI" sz="15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+mj-lt"/>
                          <a:ea typeface="Times New Roman"/>
                        </a:rPr>
                        <a:t>Delovno srečanje nadaljujejo samo tuji učitelji (v prostorih Zavoda RS za šolstvo na Poljanski 28)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l-SI" sz="15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endParaRPr lang="sl-SI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endParaRPr lang="sl-SI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9408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13.30 - 14.30</a:t>
                      </a:r>
                      <a:endParaRPr lang="sl-SI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1" i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Odmor s kosilom</a:t>
                      </a:r>
                      <a:endParaRPr lang="sl-SI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endParaRPr lang="sl-SI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81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14.30 - 16.00</a:t>
                      </a:r>
                      <a:endParaRPr lang="sl-SI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FILM IN TUJI JEZIKI: </a:t>
                      </a:r>
                      <a:endParaRPr lang="sl-SI" sz="1600" b="0" kern="120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600" b="1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Poogledna</a:t>
                      </a:r>
                      <a:r>
                        <a:rPr lang="sl-SI" sz="16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sl-SI" sz="16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razmišljanja in dejavnosti</a:t>
                      </a:r>
                      <a:endParaRPr lang="sl-SI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Tuji učitelji</a:t>
                      </a:r>
                      <a:endParaRPr lang="sl-SI" sz="1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sl-SI" sz="12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Delavnica </a:t>
                      </a:r>
                      <a:r>
                        <a:rPr lang="sl-SI" sz="12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– </a:t>
                      </a:r>
                      <a:r>
                        <a:rPr lang="sl-SI" sz="12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individualno </a:t>
                      </a:r>
                      <a:r>
                        <a:rPr lang="sl-SI" sz="12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delo</a:t>
                      </a:r>
                      <a:endParaRPr lang="sl-SI" sz="1200" b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1.bp.blogspot.com/_S3zXpTViD64/S7YsGLXoq8I/AAAAAAAAAlQ/xezxr3wx_P8/s1600/Vilnius+Exchange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00" y="1124744"/>
            <a:ext cx="8297064" cy="5400600"/>
          </a:xfrm>
          <a:prstGeom prst="flowChartDocument">
            <a:avLst/>
          </a:prstGeom>
          <a:noFill/>
          <a:ln w="28575">
            <a:solidFill>
              <a:schemeClr val="accent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Naslov 4"/>
          <p:cNvSpPr>
            <a:spLocks noGrp="1"/>
          </p:cNvSpPr>
          <p:nvPr>
            <p:ph type="title"/>
          </p:nvPr>
        </p:nvSpPr>
        <p:spPr>
          <a:xfrm>
            <a:off x="390525" y="274638"/>
            <a:ext cx="8296275" cy="850900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sl-SI" smtClean="0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PROGRAM SREČANJA</a:t>
            </a:r>
            <a:endParaRPr lang="sl-SI" smtClean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Ograda vsebine 2"/>
          <p:cNvSpPr txBox="1">
            <a:spLocks/>
          </p:cNvSpPr>
          <p:nvPr/>
        </p:nvSpPr>
        <p:spPr bwMode="auto">
          <a:xfrm>
            <a:off x="426713" y="1133897"/>
            <a:ext cx="8224838" cy="4897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Aft>
                <a:spcPts val="0"/>
              </a:spcAft>
            </a:pPr>
            <a:endParaRPr lang="sl-SI" sz="3200" b="1" dirty="0" smtClean="0">
              <a:solidFill>
                <a:srgbClr val="C00000"/>
              </a:solidFill>
              <a:latin typeface="Arial Rounded MT Bold" pitchFamily="34" charset="0"/>
              <a:ea typeface="Times New Roman"/>
            </a:endParaRPr>
          </a:p>
          <a:p>
            <a:pPr marL="0" indent="0">
              <a:spcAft>
                <a:spcPts val="0"/>
              </a:spcAft>
            </a:pPr>
            <a:r>
              <a:rPr lang="sl-SI" sz="3200" b="1" dirty="0" smtClean="0">
                <a:solidFill>
                  <a:srgbClr val="C00000"/>
                </a:solidFill>
                <a:latin typeface="Arial Rounded MT Bold" pitchFamily="34" charset="0"/>
                <a:ea typeface="Times New Roman"/>
              </a:rPr>
              <a:t>1. FILM </a:t>
            </a:r>
            <a:r>
              <a:rPr lang="sl-SI" sz="3200" b="1" dirty="0">
                <a:solidFill>
                  <a:srgbClr val="C00000"/>
                </a:solidFill>
                <a:latin typeface="Arial Rounded MT Bold" pitchFamily="34" charset="0"/>
                <a:ea typeface="Times New Roman"/>
              </a:rPr>
              <a:t>IN TUJI JEZIKI: </a:t>
            </a:r>
          </a:p>
          <a:p>
            <a:pPr marL="0" indent="0">
              <a:spcAft>
                <a:spcPts val="0"/>
              </a:spcAft>
            </a:pPr>
            <a:r>
              <a:rPr lang="sl-SI" sz="3200" b="1" dirty="0" smtClean="0">
                <a:solidFill>
                  <a:srgbClr val="C00000"/>
                </a:solidFill>
                <a:latin typeface="Arial Rounded MT Bold" pitchFamily="34" charset="0"/>
                <a:ea typeface="Times New Roman"/>
              </a:rPr>
              <a:t>	</a:t>
            </a:r>
            <a:r>
              <a:rPr lang="sl-SI" sz="2800" b="1" dirty="0" smtClean="0">
                <a:solidFill>
                  <a:srgbClr val="C00000"/>
                </a:solidFill>
                <a:latin typeface="Arial Rounded MT Bold" pitchFamily="34" charset="0"/>
                <a:ea typeface="Times New Roman"/>
              </a:rPr>
              <a:t>Uvod </a:t>
            </a:r>
            <a:r>
              <a:rPr lang="sl-SI" sz="2800" b="1" dirty="0">
                <a:solidFill>
                  <a:srgbClr val="C00000"/>
                </a:solidFill>
                <a:latin typeface="Arial Rounded MT Bold" pitchFamily="34" charset="0"/>
                <a:ea typeface="Times New Roman"/>
              </a:rPr>
              <a:t>in izpolnjevanje vprašalnika</a:t>
            </a:r>
          </a:p>
          <a:p>
            <a:pPr marL="0" indent="0">
              <a:spcAft>
                <a:spcPts val="0"/>
              </a:spcAft>
              <a:defRPr/>
            </a:pPr>
            <a:endParaRPr lang="sl-SI" sz="24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Aft>
                <a:spcPts val="0"/>
              </a:spcAft>
              <a:defRPr/>
            </a:pPr>
            <a:r>
              <a:rPr lang="sl-SI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 Petra Založnik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endParaRPr lang="sl-SI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Aft>
                <a:spcPts val="0"/>
              </a:spcAft>
              <a:defRPr/>
            </a:pPr>
            <a:r>
              <a:rPr lang="sl-SI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Avtorica vprašalnika: </a:t>
            </a:r>
          </a:p>
          <a:p>
            <a:pPr marL="0" indent="0">
              <a:spcAft>
                <a:spcPts val="0"/>
              </a:spcAft>
              <a:defRPr/>
            </a:pPr>
            <a:r>
              <a:rPr lang="sl-SI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 Katja Pavlič Škerjanc</a:t>
            </a:r>
          </a:p>
          <a:p>
            <a:pPr marL="0" indent="0">
              <a:spcAft>
                <a:spcPts val="0"/>
              </a:spcAft>
              <a:defRPr/>
            </a:pPr>
            <a:endParaRPr lang="sl-SI" sz="24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Ograda vsebine 2"/>
          <p:cNvSpPr>
            <a:spLocks noGrp="1"/>
          </p:cNvSpPr>
          <p:nvPr>
            <p:ph idx="1"/>
          </p:nvPr>
        </p:nvSpPr>
        <p:spPr>
          <a:xfrm>
            <a:off x="251520" y="1628800"/>
            <a:ext cx="8501063" cy="4104456"/>
          </a:xfrm>
        </p:spPr>
        <p:txBody>
          <a:bodyPr/>
          <a:lstStyle/>
          <a:p>
            <a:pPr marL="0" indent="0">
              <a:buNone/>
            </a:pPr>
            <a:r>
              <a:rPr lang="sl-SI" sz="2400" b="1" dirty="0" smtClean="0"/>
              <a:t>FILM kot medij oz. sredstvo/orodje </a:t>
            </a:r>
            <a:r>
              <a:rPr lang="sl-SI" sz="2400" dirty="0" smtClean="0"/>
              <a:t>za:</a:t>
            </a:r>
          </a:p>
          <a:p>
            <a:endParaRPr lang="sl-SI" sz="16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sl-SI" sz="2400" b="1" dirty="0" smtClean="0"/>
              <a:t>Razvijanje jezikovnih zmožnosti </a:t>
            </a:r>
            <a:r>
              <a:rPr lang="sl-SI" sz="2000" dirty="0" smtClean="0"/>
              <a:t>(slušne</a:t>
            </a:r>
            <a:r>
              <a:rPr lang="sl-SI" sz="2000" dirty="0"/>
              <a:t> </a:t>
            </a:r>
            <a:r>
              <a:rPr lang="sl-SI" sz="2000" dirty="0" smtClean="0"/>
              <a:t>in bralne zmožnosti neposredno, posredno tudi govorne in pisne)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sl-SI" sz="2400" b="1" dirty="0" smtClean="0"/>
              <a:t>Razvijanje</a:t>
            </a:r>
            <a:r>
              <a:rPr lang="sl-SI" sz="2400" dirty="0" smtClean="0"/>
              <a:t> </a:t>
            </a:r>
            <a:r>
              <a:rPr lang="sl-SI" sz="2400" b="1" dirty="0"/>
              <a:t>medijske pismenosti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sl-SI" sz="2400" b="1" dirty="0" smtClean="0"/>
              <a:t>Medkulturno učenje:</a:t>
            </a:r>
          </a:p>
          <a:p>
            <a:pPr lvl="2" indent="-342900">
              <a:spcBef>
                <a:spcPts val="0"/>
              </a:spcBef>
              <a:buFont typeface="Wingdings 3" pitchFamily="18" charset="2"/>
              <a:buChar char="N"/>
            </a:pPr>
            <a:r>
              <a:rPr lang="sl-SI" sz="2000" b="1" dirty="0" smtClean="0"/>
              <a:t>Razvijanje medkulturne zavesti/medkulturno ozaveščanje</a:t>
            </a:r>
          </a:p>
          <a:p>
            <a:pPr lvl="2" indent="-342900">
              <a:spcBef>
                <a:spcPts val="0"/>
              </a:spcBef>
              <a:buFont typeface="Wingdings 3" pitchFamily="18" charset="2"/>
              <a:buChar char="N"/>
            </a:pPr>
            <a:r>
              <a:rPr lang="sl-SI" sz="2000" b="1" dirty="0" smtClean="0"/>
              <a:t>Razvijanje medkulturne občutljivosti </a:t>
            </a:r>
          </a:p>
          <a:p>
            <a:pPr lvl="2" indent="-342900">
              <a:spcBef>
                <a:spcPts val="0"/>
              </a:spcBef>
              <a:buFont typeface="Wingdings 3" pitchFamily="18" charset="2"/>
              <a:buChar char="N"/>
            </a:pPr>
            <a:r>
              <a:rPr lang="sl-SI" sz="2000" b="1" dirty="0" smtClean="0"/>
              <a:t>Razvijanje medkulturne sporazumevalne zmožnosti</a:t>
            </a:r>
          </a:p>
          <a:p>
            <a:pPr marL="800100" lvl="2" indent="0">
              <a:spcBef>
                <a:spcPts val="0"/>
              </a:spcBef>
              <a:buNone/>
            </a:pPr>
            <a:endParaRPr lang="sl-SI" sz="1600" b="1" dirty="0" smtClean="0"/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sl-SI" sz="2400" dirty="0" smtClean="0"/>
              <a:t>Spodbujanje </a:t>
            </a:r>
            <a:r>
              <a:rPr lang="sl-SI" sz="2400" b="1" dirty="0" smtClean="0"/>
              <a:t>empatije </a:t>
            </a:r>
            <a:r>
              <a:rPr lang="sl-SI" sz="2400" dirty="0" smtClean="0"/>
              <a:t>ter</a:t>
            </a:r>
            <a:r>
              <a:rPr lang="sl-SI" sz="2400" b="1" dirty="0" smtClean="0"/>
              <a:t> razumevanja in sprejemanja </a:t>
            </a:r>
            <a:r>
              <a:rPr lang="sl-SI" sz="2400" dirty="0" smtClean="0"/>
              <a:t>(drugačnosti)</a:t>
            </a:r>
            <a:r>
              <a:rPr lang="sl-SI" sz="2400" b="1" dirty="0" smtClean="0"/>
              <a:t>/</a:t>
            </a:r>
            <a:r>
              <a:rPr lang="sl-SI" sz="2400" b="1" dirty="0" err="1" smtClean="0"/>
              <a:t>drugosti</a:t>
            </a:r>
            <a:r>
              <a:rPr lang="sl-SI" sz="2400" b="1" dirty="0" smtClean="0"/>
              <a:t> …</a:t>
            </a:r>
          </a:p>
          <a:p>
            <a:pPr lvl="2">
              <a:buFont typeface="Arial" pitchFamily="34" charset="0"/>
              <a:buChar char="•"/>
            </a:pPr>
            <a:endParaRPr lang="sl-SI" sz="2000" dirty="0"/>
          </a:p>
          <a:p>
            <a:pPr lvl="2">
              <a:buFont typeface="Wingdings" pitchFamily="2" charset="2"/>
              <a:buChar char="ü"/>
            </a:pPr>
            <a:endParaRPr lang="sl-SI" sz="2000" dirty="0"/>
          </a:p>
          <a:p>
            <a:pPr marL="914400" lvl="2" indent="0">
              <a:buNone/>
            </a:pPr>
            <a:endParaRPr lang="sl-SI" sz="2000" dirty="0" smtClean="0"/>
          </a:p>
          <a:p>
            <a:pPr lvl="2"/>
            <a:endParaRPr lang="sl-SI" sz="2000" dirty="0" smtClean="0"/>
          </a:p>
        </p:txBody>
      </p:sp>
      <p:sp>
        <p:nvSpPr>
          <p:cNvPr id="6" name="Naslov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401050" cy="1011237"/>
          </a:xfrm>
          <a:solidFill>
            <a:srgbClr val="07B8F7"/>
          </a:solidFill>
        </p:spPr>
        <p:txBody>
          <a:bodyPr/>
          <a:lstStyle/>
          <a:p>
            <a:pPr algn="ctr">
              <a:defRPr/>
            </a:pPr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Članek: 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INTERCULTURAL TRAINING </a:t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WITH FILMS 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(</a:t>
            </a:r>
            <a:r>
              <a:rPr lang="sl-SI" sz="2400" dirty="0" err="1" smtClean="0">
                <a:solidFill>
                  <a:schemeClr val="bg1"/>
                </a:solidFill>
                <a:latin typeface="Arial Rounded MT Bold" pitchFamily="34" charset="0"/>
              </a:rPr>
              <a:t>Cristine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sl-SI" sz="2400" dirty="0" err="1" smtClean="0">
                <a:solidFill>
                  <a:schemeClr val="bg1"/>
                </a:solidFill>
                <a:latin typeface="Arial Rounded MT Bold" pitchFamily="34" charset="0"/>
              </a:rPr>
              <a:t>Roell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)</a:t>
            </a:r>
            <a:endParaRPr lang="sl-SI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43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Ograda vsebine 2"/>
          <p:cNvSpPr>
            <a:spLocks noGrp="1"/>
          </p:cNvSpPr>
          <p:nvPr>
            <p:ph idx="1"/>
          </p:nvPr>
        </p:nvSpPr>
        <p:spPr>
          <a:xfrm>
            <a:off x="285750" y="1428750"/>
            <a:ext cx="8606730" cy="5168602"/>
          </a:xfrm>
        </p:spPr>
        <p:txBody>
          <a:bodyPr/>
          <a:lstStyle/>
          <a:p>
            <a:pPr marL="0" lvl="0" indent="0">
              <a:buNone/>
            </a:pPr>
            <a:r>
              <a:rPr lang="sl-SI" sz="2400" dirty="0" smtClean="0">
                <a:solidFill>
                  <a:srgbClr val="000000"/>
                </a:solidFill>
              </a:rPr>
              <a:t>RAZLOGI za uporabo filma pri pouku TJ: </a:t>
            </a:r>
          </a:p>
          <a:p>
            <a:pPr marL="0" lvl="0" indent="0">
              <a:buNone/>
            </a:pPr>
            <a:endParaRPr lang="sl-SI" sz="16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sl-SI" sz="2400" dirty="0" smtClean="0">
                <a:solidFill>
                  <a:srgbClr val="000000"/>
                </a:solidFill>
              </a:rPr>
              <a:t>Film </a:t>
            </a:r>
            <a:r>
              <a:rPr lang="sl-SI" sz="2400" b="1" dirty="0">
                <a:solidFill>
                  <a:srgbClr val="000000"/>
                </a:solidFill>
              </a:rPr>
              <a:t>sočasno deluje </a:t>
            </a:r>
            <a:r>
              <a:rPr lang="sl-SI" sz="2400" dirty="0">
                <a:solidFill>
                  <a:srgbClr val="000000"/>
                </a:solidFill>
              </a:rPr>
              <a:t>na različna </a:t>
            </a:r>
            <a:r>
              <a:rPr lang="sl-SI" sz="2400" b="1" dirty="0">
                <a:solidFill>
                  <a:srgbClr val="000000"/>
                </a:solidFill>
              </a:rPr>
              <a:t>čutila </a:t>
            </a:r>
            <a:r>
              <a:rPr lang="sl-SI" sz="2400" dirty="0">
                <a:solidFill>
                  <a:srgbClr val="000000"/>
                </a:solidFill>
              </a:rPr>
              <a:t>in na</a:t>
            </a:r>
            <a:r>
              <a:rPr lang="sl-SI" sz="2400" b="1" dirty="0">
                <a:solidFill>
                  <a:srgbClr val="000000"/>
                </a:solidFill>
              </a:rPr>
              <a:t> kognitivne </a:t>
            </a:r>
            <a:r>
              <a:rPr lang="sl-SI" sz="2400" b="1" dirty="0" smtClean="0">
                <a:solidFill>
                  <a:srgbClr val="000000"/>
                </a:solidFill>
              </a:rPr>
              <a:t>kanale,</a:t>
            </a:r>
            <a:r>
              <a:rPr lang="sl-SI" sz="2400" dirty="0" smtClean="0">
                <a:solidFill>
                  <a:srgbClr val="000000"/>
                </a:solidFill>
              </a:rPr>
              <a:t> </a:t>
            </a:r>
            <a:r>
              <a:rPr lang="sl-SI" sz="2400" b="1" dirty="0" smtClean="0">
                <a:solidFill>
                  <a:srgbClr val="000000"/>
                </a:solidFill>
              </a:rPr>
              <a:t>gledalca vključuje </a:t>
            </a:r>
            <a:r>
              <a:rPr lang="sl-SI" sz="2400" b="1" dirty="0">
                <a:solidFill>
                  <a:srgbClr val="000000"/>
                </a:solidFill>
              </a:rPr>
              <a:t>celostno</a:t>
            </a:r>
            <a:r>
              <a:rPr lang="sl-SI" sz="2400" dirty="0">
                <a:solidFill>
                  <a:srgbClr val="000000"/>
                </a:solidFill>
              </a:rPr>
              <a:t>: apelira na </a:t>
            </a:r>
            <a:r>
              <a:rPr lang="sl-SI" sz="2400" dirty="0" smtClean="0">
                <a:solidFill>
                  <a:srgbClr val="000000"/>
                </a:solidFill>
              </a:rPr>
              <a:t>njegov razum in čustva, v njem </a:t>
            </a:r>
            <a:r>
              <a:rPr lang="sl-SI" sz="2400" dirty="0">
                <a:solidFill>
                  <a:srgbClr val="000000"/>
                </a:solidFill>
              </a:rPr>
              <a:t>vzbuja občutke empatije s </a:t>
            </a:r>
            <a:r>
              <a:rPr lang="sl-SI" sz="2400" dirty="0" smtClean="0">
                <a:solidFill>
                  <a:srgbClr val="000000"/>
                </a:solidFill>
              </a:rPr>
              <a:t>protagonisti …; </a:t>
            </a:r>
            <a:endParaRPr lang="sl-SI" sz="24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sl-SI" sz="2400" dirty="0" smtClean="0">
                <a:solidFill>
                  <a:srgbClr val="000000"/>
                </a:solidFill>
              </a:rPr>
              <a:t>Učenci/dijaki </a:t>
            </a:r>
            <a:r>
              <a:rPr lang="sl-SI" sz="2400" dirty="0">
                <a:solidFill>
                  <a:srgbClr val="000000"/>
                </a:solidFill>
              </a:rPr>
              <a:t>so izpostavljeni </a:t>
            </a:r>
            <a:r>
              <a:rPr lang="sl-SI" sz="2400" b="1" dirty="0" smtClean="0">
                <a:solidFill>
                  <a:srgbClr val="000000"/>
                </a:solidFill>
              </a:rPr>
              <a:t>aktualnemu </a:t>
            </a:r>
            <a:r>
              <a:rPr lang="sl-SI" sz="2400" dirty="0">
                <a:solidFill>
                  <a:srgbClr val="000000"/>
                </a:solidFill>
              </a:rPr>
              <a:t>govorjenemu </a:t>
            </a:r>
            <a:r>
              <a:rPr lang="sl-SI" sz="2400" b="1" dirty="0" smtClean="0">
                <a:solidFill>
                  <a:srgbClr val="000000"/>
                </a:solidFill>
              </a:rPr>
              <a:t>jeziku</a:t>
            </a:r>
            <a:r>
              <a:rPr lang="sl-SI" sz="2400" dirty="0" smtClean="0">
                <a:solidFill>
                  <a:srgbClr val="000000"/>
                </a:solidFill>
              </a:rPr>
              <a:t>;</a:t>
            </a:r>
            <a:endParaRPr lang="sl-SI" sz="24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sl-SI" sz="2400" dirty="0">
                <a:solidFill>
                  <a:srgbClr val="000000"/>
                </a:solidFill>
              </a:rPr>
              <a:t>DVD-ji filmov </a:t>
            </a:r>
            <a:r>
              <a:rPr lang="sl-SI" sz="2400" dirty="0" smtClean="0">
                <a:solidFill>
                  <a:srgbClr val="000000"/>
                </a:solidFill>
              </a:rPr>
              <a:t>nudijo možnost uporabe </a:t>
            </a:r>
            <a:r>
              <a:rPr lang="sl-SI" sz="2400" b="1" dirty="0" smtClean="0">
                <a:solidFill>
                  <a:srgbClr val="000000"/>
                </a:solidFill>
              </a:rPr>
              <a:t>podnapisov, </a:t>
            </a:r>
            <a:r>
              <a:rPr lang="sl-SI" sz="2400" dirty="0">
                <a:solidFill>
                  <a:srgbClr val="000000"/>
                </a:solidFill>
              </a:rPr>
              <a:t>ki </a:t>
            </a:r>
            <a:r>
              <a:rPr lang="sl-SI" sz="2400" dirty="0" smtClean="0">
                <a:solidFill>
                  <a:srgbClr val="000000"/>
                </a:solidFill>
              </a:rPr>
              <a:t>učencem in dijakom </a:t>
            </a:r>
            <a:r>
              <a:rPr lang="sl-SI" sz="2400" dirty="0">
                <a:solidFill>
                  <a:srgbClr val="000000"/>
                </a:solidFill>
              </a:rPr>
              <a:t>olajšajo razumevanje filma </a:t>
            </a:r>
            <a:r>
              <a:rPr lang="sl-SI" sz="2400" dirty="0" smtClean="0">
                <a:solidFill>
                  <a:srgbClr val="000000"/>
                </a:solidFill>
              </a:rPr>
              <a:t>ter hkrati poleg slušnih razvijajo tudi </a:t>
            </a:r>
            <a:r>
              <a:rPr lang="sl-SI" sz="2400" dirty="0">
                <a:solidFill>
                  <a:srgbClr val="000000"/>
                </a:solidFill>
              </a:rPr>
              <a:t>njihove bralne </a:t>
            </a:r>
            <a:r>
              <a:rPr lang="sl-SI" sz="2400" dirty="0" smtClean="0">
                <a:solidFill>
                  <a:srgbClr val="000000"/>
                </a:solidFill>
              </a:rPr>
              <a:t>zmožnosti; </a:t>
            </a:r>
            <a:endParaRPr lang="sl-SI" sz="24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sl-SI" sz="2400" dirty="0" smtClean="0">
                <a:solidFill>
                  <a:srgbClr val="000000"/>
                </a:solidFill>
              </a:rPr>
              <a:t>Film </a:t>
            </a:r>
            <a:r>
              <a:rPr lang="sl-SI" sz="2400" b="1" dirty="0" smtClean="0">
                <a:solidFill>
                  <a:srgbClr val="000000"/>
                </a:solidFill>
              </a:rPr>
              <a:t>združuje</a:t>
            </a:r>
            <a:r>
              <a:rPr lang="sl-SI" sz="2400" dirty="0" smtClean="0">
                <a:solidFill>
                  <a:srgbClr val="000000"/>
                </a:solidFill>
              </a:rPr>
              <a:t> </a:t>
            </a:r>
            <a:r>
              <a:rPr lang="sl-SI" sz="2400" b="1" dirty="0" smtClean="0">
                <a:solidFill>
                  <a:srgbClr val="000000"/>
                </a:solidFill>
              </a:rPr>
              <a:t>„zabavo“ </a:t>
            </a:r>
            <a:r>
              <a:rPr lang="sl-SI" sz="2400" dirty="0" smtClean="0">
                <a:solidFill>
                  <a:srgbClr val="000000"/>
                </a:solidFill>
                <a:latin typeface="Arial Narrow" pitchFamily="34" charset="0"/>
              </a:rPr>
              <a:t>(tj. je pogosto izbrana prostočasna dejavnost mladih in odraslih)</a:t>
            </a:r>
            <a:r>
              <a:rPr lang="sl-SI" sz="2000" dirty="0" smtClean="0">
                <a:solidFill>
                  <a:srgbClr val="000000"/>
                </a:solidFill>
              </a:rPr>
              <a:t> </a:t>
            </a:r>
            <a:r>
              <a:rPr lang="sl-SI" sz="2400" b="1" dirty="0" smtClean="0">
                <a:solidFill>
                  <a:srgbClr val="000000"/>
                </a:solidFill>
              </a:rPr>
              <a:t>in učenje:</a:t>
            </a:r>
            <a:r>
              <a:rPr lang="sl-SI" sz="2400" dirty="0" smtClean="0">
                <a:solidFill>
                  <a:srgbClr val="000000"/>
                </a:solidFill>
              </a:rPr>
              <a:t> pripoveduje zgodbo, vanjo pritegne gledalca in tako ohranja njegov interes …</a:t>
            </a:r>
          </a:p>
          <a:p>
            <a:pPr lvl="0">
              <a:buFont typeface="Arial" pitchFamily="34" charset="0"/>
              <a:buChar char="•"/>
            </a:pPr>
            <a:endParaRPr lang="sl-SI" sz="25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l-SI" sz="2000" dirty="0" smtClean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401050" cy="1011237"/>
          </a:xfrm>
          <a:solidFill>
            <a:srgbClr val="07B8F7"/>
          </a:solidFill>
        </p:spPr>
        <p:txBody>
          <a:bodyPr/>
          <a:lstStyle/>
          <a:p>
            <a:pPr algn="ctr">
              <a:defRPr/>
            </a:pPr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Članek: 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INTERCULTURAL TRAINING </a:t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WITH FILMS 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(</a:t>
            </a:r>
            <a:r>
              <a:rPr lang="sl-SI" sz="2400" dirty="0" err="1" smtClean="0">
                <a:solidFill>
                  <a:schemeClr val="bg1"/>
                </a:solidFill>
                <a:latin typeface="Arial Rounded MT Bold" pitchFamily="34" charset="0"/>
              </a:rPr>
              <a:t>Cristine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sl-SI" sz="2400" dirty="0" err="1" smtClean="0">
                <a:solidFill>
                  <a:schemeClr val="bg1"/>
                </a:solidFill>
                <a:latin typeface="Arial Rounded MT Bold" pitchFamily="34" charset="0"/>
              </a:rPr>
              <a:t>Roell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)</a:t>
            </a:r>
            <a:endParaRPr lang="sl-SI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456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Ograda vsebine 2"/>
          <p:cNvSpPr>
            <a:spLocks noGrp="1"/>
          </p:cNvSpPr>
          <p:nvPr>
            <p:ph idx="1"/>
          </p:nvPr>
        </p:nvSpPr>
        <p:spPr>
          <a:xfrm>
            <a:off x="321469" y="1428750"/>
            <a:ext cx="8501063" cy="4520530"/>
          </a:xfrm>
        </p:spPr>
        <p:txBody>
          <a:bodyPr/>
          <a:lstStyle/>
          <a:p>
            <a:pPr marL="0" lvl="1">
              <a:spcBef>
                <a:spcPts val="0"/>
              </a:spcBef>
              <a:buNone/>
            </a:pPr>
            <a:r>
              <a:rPr lang="sl-SI" sz="2400" b="1" dirty="0" smtClean="0"/>
              <a:t>MEDKULTURNE TEME v filmih </a:t>
            </a:r>
            <a:r>
              <a:rPr lang="sl-SI" sz="2400" dirty="0" smtClean="0"/>
              <a:t>osvetlijo </a:t>
            </a:r>
            <a:r>
              <a:rPr lang="sl-SI" sz="2400" dirty="0"/>
              <a:t>načine komunikacije </a:t>
            </a:r>
            <a:r>
              <a:rPr lang="sl-SI" sz="2400" dirty="0" smtClean="0"/>
              <a:t>med posamezniki iz različnih </a:t>
            </a:r>
            <a:r>
              <a:rPr lang="sl-SI" sz="2400" dirty="0"/>
              <a:t>socialnih </a:t>
            </a:r>
            <a:r>
              <a:rPr lang="sl-SI" sz="2400" dirty="0" smtClean="0"/>
              <a:t>okolij/ozadij in prikažejo številne aktualne problematike:</a:t>
            </a:r>
          </a:p>
          <a:p>
            <a:pPr marL="0" lvl="1">
              <a:spcBef>
                <a:spcPts val="0"/>
              </a:spcBef>
              <a:buNone/>
            </a:pPr>
            <a:endParaRPr lang="sl-SI" sz="1600" dirty="0" smtClean="0"/>
          </a:p>
          <a:p>
            <a:pPr>
              <a:spcBef>
                <a:spcPts val="0"/>
              </a:spcBef>
            </a:pPr>
            <a:r>
              <a:rPr lang="sl-SI" sz="2400" dirty="0" smtClean="0"/>
              <a:t>Migracije</a:t>
            </a:r>
            <a:endParaRPr lang="sl-SI" sz="2400" dirty="0"/>
          </a:p>
          <a:p>
            <a:pPr>
              <a:spcBef>
                <a:spcPts val="0"/>
              </a:spcBef>
            </a:pPr>
            <a:r>
              <a:rPr lang="sl-SI" sz="2400" dirty="0"/>
              <a:t>Ksenofobija</a:t>
            </a:r>
          </a:p>
          <a:p>
            <a:pPr>
              <a:spcBef>
                <a:spcPts val="0"/>
              </a:spcBef>
            </a:pPr>
            <a:r>
              <a:rPr lang="sl-SI" sz="2400" dirty="0"/>
              <a:t>Proces integracije v novo okolje</a:t>
            </a:r>
          </a:p>
          <a:p>
            <a:pPr>
              <a:spcBef>
                <a:spcPts val="0"/>
              </a:spcBef>
            </a:pPr>
            <a:r>
              <a:rPr lang="sl-SI" sz="2400" dirty="0"/>
              <a:t>Pripadnost več kulturam</a:t>
            </a:r>
          </a:p>
          <a:p>
            <a:pPr>
              <a:spcBef>
                <a:spcPts val="0"/>
              </a:spcBef>
            </a:pPr>
            <a:r>
              <a:rPr lang="sl-SI" sz="2400" dirty="0" smtClean="0"/>
              <a:t>Stereotipi</a:t>
            </a:r>
          </a:p>
          <a:p>
            <a:pPr>
              <a:spcBef>
                <a:spcPts val="0"/>
              </a:spcBef>
            </a:pPr>
            <a:r>
              <a:rPr lang="sl-SI" sz="2400" dirty="0" smtClean="0"/>
              <a:t>Tabuji</a:t>
            </a:r>
          </a:p>
          <a:p>
            <a:pPr>
              <a:spcBef>
                <a:spcPts val="0"/>
              </a:spcBef>
            </a:pPr>
            <a:r>
              <a:rPr lang="sl-SI" sz="2400" dirty="0" err="1" smtClean="0"/>
              <a:t>Etnocentrizem</a:t>
            </a:r>
            <a:endParaRPr lang="sl-SI" sz="2400" dirty="0" smtClean="0"/>
          </a:p>
          <a:p>
            <a:pPr>
              <a:spcBef>
                <a:spcPts val="0"/>
              </a:spcBef>
            </a:pPr>
            <a:r>
              <a:rPr lang="sl-SI" sz="2400" dirty="0" smtClean="0"/>
              <a:t>…</a:t>
            </a:r>
            <a:endParaRPr lang="sl-SI" sz="2400" dirty="0"/>
          </a:p>
          <a:p>
            <a:pPr marL="114300" indent="0">
              <a:buNone/>
            </a:pPr>
            <a:endParaRPr lang="sl-SI" sz="2000" dirty="0" smtClean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371475" y="274638"/>
            <a:ext cx="8401050" cy="1011237"/>
          </a:xfrm>
          <a:solidFill>
            <a:srgbClr val="07B8F7"/>
          </a:solidFill>
        </p:spPr>
        <p:txBody>
          <a:bodyPr/>
          <a:lstStyle/>
          <a:p>
            <a:pPr algn="ctr">
              <a:defRPr/>
            </a:pPr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Članek: 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INTERCULTURAL TRAINING </a:t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WITH FILMS 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(</a:t>
            </a:r>
            <a:r>
              <a:rPr lang="sl-SI" sz="2400" dirty="0" err="1" smtClean="0">
                <a:solidFill>
                  <a:schemeClr val="bg1"/>
                </a:solidFill>
                <a:latin typeface="Arial Rounded MT Bold" pitchFamily="34" charset="0"/>
              </a:rPr>
              <a:t>Cristine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sl-SI" sz="2400" dirty="0" err="1" smtClean="0">
                <a:solidFill>
                  <a:schemeClr val="bg1"/>
                </a:solidFill>
                <a:latin typeface="Arial Rounded MT Bold" pitchFamily="34" charset="0"/>
              </a:rPr>
              <a:t>Roell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)</a:t>
            </a:r>
            <a:endParaRPr lang="sl-SI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939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Ograda vsebine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304506"/>
          </a:xfrm>
        </p:spPr>
        <p:txBody>
          <a:bodyPr/>
          <a:lstStyle/>
          <a:p>
            <a:pPr marL="114300" indent="0">
              <a:buNone/>
            </a:pPr>
            <a:r>
              <a:rPr lang="sl-SI" sz="2400" dirty="0" smtClean="0"/>
              <a:t>Prikaz </a:t>
            </a:r>
            <a:r>
              <a:rPr lang="sl-SI" sz="2400" b="1" dirty="0" smtClean="0"/>
              <a:t>KULTURE</a:t>
            </a:r>
            <a:r>
              <a:rPr lang="sl-SI" sz="2400" dirty="0" smtClean="0"/>
              <a:t> v filmih obsega številne kategorije:</a:t>
            </a:r>
          </a:p>
          <a:p>
            <a:pPr marL="114300" indent="0">
              <a:spcBef>
                <a:spcPts val="0"/>
              </a:spcBef>
              <a:buNone/>
            </a:pPr>
            <a:endParaRPr lang="sl-SI" sz="1600" dirty="0" smtClean="0"/>
          </a:p>
          <a:p>
            <a:pPr marL="457200"/>
            <a:r>
              <a:rPr lang="sl-SI" sz="2400" dirty="0" smtClean="0"/>
              <a:t>Filme, </a:t>
            </a:r>
            <a:r>
              <a:rPr lang="sl-SI" sz="2400" dirty="0" smtClean="0"/>
              <a:t>ki spodbujajo </a:t>
            </a:r>
            <a:r>
              <a:rPr lang="sl-SI" sz="2400" b="1" dirty="0" smtClean="0"/>
              <a:t>empatijo s pripadniki drugih kultur</a:t>
            </a:r>
            <a:r>
              <a:rPr lang="sl-SI" sz="2400" dirty="0" smtClean="0"/>
              <a:t>;</a:t>
            </a:r>
          </a:p>
          <a:p>
            <a:pPr marL="457200"/>
            <a:r>
              <a:rPr lang="sl-SI" sz="2400" dirty="0" smtClean="0"/>
              <a:t>Filme, ki ponazarjajo </a:t>
            </a:r>
            <a:r>
              <a:rPr lang="sl-SI" sz="2400" b="1" dirty="0" smtClean="0"/>
              <a:t>medkulturne konflikte</a:t>
            </a:r>
            <a:r>
              <a:rPr lang="sl-SI" sz="2400" dirty="0" smtClean="0"/>
              <a:t>;</a:t>
            </a:r>
          </a:p>
          <a:p>
            <a:pPr marL="457200"/>
            <a:r>
              <a:rPr lang="sl-SI" sz="2400" dirty="0" smtClean="0"/>
              <a:t>Filme, ki se soočajo z </a:t>
            </a:r>
            <a:r>
              <a:rPr lang="sl-SI" sz="2400" b="1" dirty="0" smtClean="0"/>
              <a:t>vprašanji rasizma</a:t>
            </a:r>
            <a:r>
              <a:rPr lang="sl-SI" sz="2400" dirty="0" smtClean="0"/>
              <a:t>;</a:t>
            </a:r>
          </a:p>
          <a:p>
            <a:pPr marL="457200"/>
            <a:r>
              <a:rPr lang="sl-SI" sz="2400" dirty="0" smtClean="0"/>
              <a:t>Filme, ki naslavljajo </a:t>
            </a:r>
            <a:r>
              <a:rPr lang="sl-SI" sz="2400" b="1" dirty="0" smtClean="0"/>
              <a:t>problematiko stereotipov</a:t>
            </a:r>
            <a:r>
              <a:rPr lang="sl-SI" sz="2400" dirty="0" smtClean="0"/>
              <a:t>;</a:t>
            </a:r>
          </a:p>
          <a:p>
            <a:pPr marL="457200"/>
            <a:r>
              <a:rPr lang="sl-SI" sz="2400" dirty="0" smtClean="0"/>
              <a:t>Filme, ki ponazarjajo </a:t>
            </a:r>
            <a:r>
              <a:rPr lang="sl-SI" sz="2400" b="1" dirty="0" smtClean="0"/>
              <a:t>konflikt </a:t>
            </a:r>
            <a:r>
              <a:rPr lang="sl-SI" sz="2400" dirty="0" smtClean="0"/>
              <a:t>med kulturno tradicijo in procesom integracije v novo kulturo;</a:t>
            </a:r>
          </a:p>
          <a:p>
            <a:pPr marL="457200"/>
            <a:r>
              <a:rPr lang="sl-SI" sz="2400" dirty="0" smtClean="0"/>
              <a:t>Filme, ki naslavljajo specifičnost </a:t>
            </a:r>
            <a:r>
              <a:rPr lang="sl-SI" sz="2400" b="1" dirty="0" smtClean="0"/>
              <a:t>verbalne in neverbalne komunikacije </a:t>
            </a:r>
            <a:r>
              <a:rPr lang="sl-SI" sz="2400" dirty="0" smtClean="0"/>
              <a:t>…</a:t>
            </a:r>
          </a:p>
          <a:p>
            <a:pPr marL="1028700" lvl="2" indent="0">
              <a:buNone/>
            </a:pPr>
            <a:endParaRPr lang="sl-SI" sz="2000" b="1" dirty="0" smtClean="0"/>
          </a:p>
          <a:p>
            <a:pPr marL="1257300" lvl="2"/>
            <a:endParaRPr lang="sl-SI" sz="2000" dirty="0" smtClean="0"/>
          </a:p>
          <a:p>
            <a:pPr marL="1257300" lvl="2"/>
            <a:endParaRPr lang="sl-SI" sz="2000" dirty="0" smtClean="0"/>
          </a:p>
          <a:p>
            <a:pPr marL="1257300" lvl="2"/>
            <a:endParaRPr lang="sl-SI" sz="1200" dirty="0" smtClean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401050" cy="1011237"/>
          </a:xfrm>
          <a:solidFill>
            <a:srgbClr val="07B8F7"/>
          </a:solidFill>
        </p:spPr>
        <p:txBody>
          <a:bodyPr/>
          <a:lstStyle/>
          <a:p>
            <a:pPr algn="ctr">
              <a:defRPr/>
            </a:pPr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Članek: 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INTERCULTURAL TRAINING </a:t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WITH FILMS 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(</a:t>
            </a:r>
            <a:r>
              <a:rPr lang="sl-SI" sz="2400" dirty="0" err="1" smtClean="0">
                <a:solidFill>
                  <a:schemeClr val="bg1"/>
                </a:solidFill>
                <a:latin typeface="Arial Rounded MT Bold" pitchFamily="34" charset="0"/>
              </a:rPr>
              <a:t>Cristine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sl-SI" sz="2400" dirty="0" err="1" smtClean="0">
                <a:solidFill>
                  <a:schemeClr val="bg1"/>
                </a:solidFill>
                <a:latin typeface="Arial Rounded MT Bold" pitchFamily="34" charset="0"/>
              </a:rPr>
              <a:t>Roell</a:t>
            </a:r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)</a:t>
            </a:r>
            <a:endParaRPr lang="sl-SI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662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1.bp.blogspot.com/_S3zXpTViD64/S7YsGLXoq8I/AAAAAAAAAlQ/xezxr3wx_P8/s1600/Vilnius+Exchange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00" y="1124744"/>
            <a:ext cx="8297064" cy="5400600"/>
          </a:xfrm>
          <a:prstGeom prst="flowChartDocument">
            <a:avLst/>
          </a:prstGeom>
          <a:noFill/>
          <a:ln w="28575">
            <a:solidFill>
              <a:schemeClr val="accent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Naslov 4"/>
          <p:cNvSpPr>
            <a:spLocks noGrp="1"/>
          </p:cNvSpPr>
          <p:nvPr>
            <p:ph type="title"/>
          </p:nvPr>
        </p:nvSpPr>
        <p:spPr>
          <a:xfrm>
            <a:off x="390525" y="274638"/>
            <a:ext cx="8296275" cy="850900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sl-SI" smtClean="0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PROGRAM SREČANJA</a:t>
            </a:r>
            <a:endParaRPr lang="sl-SI" smtClean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Ograda vsebine 2"/>
          <p:cNvSpPr txBox="1">
            <a:spLocks/>
          </p:cNvSpPr>
          <p:nvPr/>
        </p:nvSpPr>
        <p:spPr bwMode="auto">
          <a:xfrm>
            <a:off x="463550" y="1484313"/>
            <a:ext cx="8224838" cy="4897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eaLnBrk="1" hangingPunct="1">
              <a:spcBef>
                <a:spcPts val="0"/>
              </a:spcBef>
              <a:spcAft>
                <a:spcPts val="0"/>
              </a:spcAft>
            </a:pPr>
            <a:endParaRPr lang="sl-SI" sz="3200" b="1" dirty="0" smtClean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</a:pPr>
            <a:r>
              <a:rPr lang="sl-SI" sz="3200" b="1" dirty="0" smtClean="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2. </a:t>
            </a:r>
            <a:r>
              <a:rPr lang="sl-SI" sz="3200" b="1" dirty="0" smtClean="0">
                <a:solidFill>
                  <a:srgbClr val="FF0000"/>
                </a:solidFill>
                <a:latin typeface="Arial Rounded MT Bold" pitchFamily="34" charset="0"/>
                <a:ea typeface="Tahoma"/>
                <a:cs typeface="Tahoma"/>
              </a:rPr>
              <a:t>FILM </a:t>
            </a:r>
            <a:r>
              <a:rPr lang="sl-SI" sz="3200" b="1" dirty="0">
                <a:solidFill>
                  <a:srgbClr val="FF0000"/>
                </a:solidFill>
                <a:latin typeface="Arial Rounded MT Bold" pitchFamily="34" charset="0"/>
                <a:ea typeface="Tahoma"/>
                <a:cs typeface="Tahoma"/>
              </a:rPr>
              <a:t>IN TUJI JEZIKI: </a:t>
            </a:r>
            <a:endParaRPr lang="sl-SI" sz="3600" dirty="0">
              <a:solidFill>
                <a:srgbClr val="FF0000"/>
              </a:solidFill>
              <a:latin typeface="Arial Rounded MT Bold" pitchFamily="34" charset="0"/>
            </a:endParaRPr>
          </a:p>
          <a:p>
            <a:pPr marL="1257300" lvl="3" eaLnBrk="1" hangingPunct="1">
              <a:spcBef>
                <a:spcPts val="0"/>
              </a:spcBef>
              <a:spcAft>
                <a:spcPts val="0"/>
              </a:spcAft>
            </a:pPr>
            <a:r>
              <a:rPr lang="sl-SI" sz="3000" b="1" dirty="0" err="1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Predogledna</a:t>
            </a:r>
            <a:r>
              <a:rPr lang="sl-SI" sz="3000" b="1" dirty="0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 </a:t>
            </a:r>
            <a:r>
              <a:rPr lang="sl-SI" sz="3000" b="1" dirty="0" smtClean="0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razmišljanja</a:t>
            </a:r>
          </a:p>
          <a:p>
            <a:pPr marL="1257300" lvl="3" eaLnBrk="1" hangingPunct="1">
              <a:spcBef>
                <a:spcPts val="0"/>
              </a:spcBef>
              <a:spcAft>
                <a:spcPts val="0"/>
              </a:spcAft>
            </a:pPr>
            <a:r>
              <a:rPr lang="sl-SI" sz="3000" b="1" dirty="0" smtClean="0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(</a:t>
            </a:r>
            <a:r>
              <a:rPr lang="sl-SI" sz="3000" b="1" dirty="0" err="1" smtClean="0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opredoglednih</a:t>
            </a:r>
            <a:r>
              <a:rPr lang="sl-SI" sz="3000" b="1" dirty="0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, </a:t>
            </a:r>
            <a:r>
              <a:rPr lang="sl-SI" sz="3000" b="1" dirty="0" err="1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medoglednih</a:t>
            </a:r>
            <a:r>
              <a:rPr lang="sl-SI" sz="3000" b="1" dirty="0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 </a:t>
            </a:r>
            <a:r>
              <a:rPr lang="sl-SI" sz="3000" b="1" dirty="0" smtClean="0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in</a:t>
            </a:r>
          </a:p>
          <a:p>
            <a:pPr marL="1257300" lvl="3" eaLnBrk="1" hangingPunct="1">
              <a:spcBef>
                <a:spcPts val="0"/>
              </a:spcBef>
              <a:spcAft>
                <a:spcPts val="0"/>
              </a:spcAft>
            </a:pPr>
            <a:r>
              <a:rPr lang="sl-SI" sz="3000" b="1" dirty="0" err="1" smtClean="0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pooglednih</a:t>
            </a:r>
            <a:r>
              <a:rPr lang="sl-SI" sz="3000" b="1" dirty="0" smtClean="0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 </a:t>
            </a:r>
            <a:r>
              <a:rPr lang="sl-SI" sz="3000" b="1" dirty="0">
                <a:solidFill>
                  <a:srgbClr val="FF0000"/>
                </a:solidFill>
                <a:latin typeface="Arial Rounded MT Bold" pitchFamily="34" charset="0"/>
                <a:ea typeface="Times New Roman"/>
              </a:rPr>
              <a:t>dejavnostih</a:t>
            </a:r>
            <a:r>
              <a:rPr lang="sl-SI" sz="3000" b="1" dirty="0">
                <a:solidFill>
                  <a:srgbClr val="FF0000"/>
                </a:solidFill>
                <a:latin typeface="Arial"/>
                <a:ea typeface="Times New Roman"/>
              </a:rPr>
              <a:t>) </a:t>
            </a:r>
            <a:endParaRPr lang="sl-SI" sz="3000" b="1" dirty="0" smtClean="0">
              <a:solidFill>
                <a:srgbClr val="FF0000"/>
              </a:solidFill>
              <a:latin typeface="Arial"/>
              <a:ea typeface="Times New Roman"/>
            </a:endParaRPr>
          </a:p>
          <a:p>
            <a:pPr marL="1257300" lvl="3" eaLnBrk="1" hangingPunct="1">
              <a:spcBef>
                <a:spcPts val="0"/>
              </a:spcBef>
              <a:spcAft>
                <a:spcPts val="0"/>
              </a:spcAft>
            </a:pPr>
            <a:endParaRPr lang="sl-SI" sz="3600" dirty="0">
              <a:latin typeface="Arial"/>
            </a:endParaRP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</a:pPr>
            <a:r>
              <a:rPr lang="sl-SI" sz="2800" dirty="0" smtClean="0">
                <a:solidFill>
                  <a:srgbClr val="000000"/>
                </a:solidFill>
                <a:latin typeface="Arial"/>
                <a:ea typeface="Times New Roman"/>
              </a:rPr>
              <a:t>Samuel </a:t>
            </a:r>
            <a:r>
              <a:rPr lang="sl-SI" sz="2800" dirty="0">
                <a:solidFill>
                  <a:srgbClr val="000000"/>
                </a:solidFill>
                <a:latin typeface="Arial"/>
                <a:ea typeface="Times New Roman"/>
              </a:rPr>
              <a:t>Farsure</a:t>
            </a:r>
            <a:endParaRPr lang="sl-SI" sz="3600" dirty="0">
              <a:latin typeface="Arial"/>
            </a:endParaRP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</a:pPr>
            <a:r>
              <a:rPr lang="sl-SI" sz="2800" dirty="0" smtClean="0">
                <a:solidFill>
                  <a:srgbClr val="000000"/>
                </a:solidFill>
                <a:latin typeface="Arial"/>
                <a:ea typeface="Times New Roman"/>
              </a:rPr>
              <a:t>Benjamin </a:t>
            </a:r>
            <a:r>
              <a:rPr lang="sl-SI" sz="2800" dirty="0">
                <a:solidFill>
                  <a:srgbClr val="000000"/>
                </a:solidFill>
                <a:latin typeface="Arial"/>
                <a:ea typeface="Times New Roman"/>
              </a:rPr>
              <a:t>Tweedie</a:t>
            </a:r>
            <a:endParaRPr lang="sl-SI" sz="3600" dirty="0">
              <a:latin typeface="Arial"/>
            </a:endParaRP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</a:pPr>
            <a:endParaRPr lang="sl-SI" sz="3600" dirty="0">
              <a:latin typeface="Arial"/>
            </a:endParaRPr>
          </a:p>
          <a:p>
            <a:pPr marL="0" indent="0">
              <a:spcAft>
                <a:spcPts val="0"/>
              </a:spcAft>
              <a:defRPr/>
            </a:pPr>
            <a:endParaRPr lang="sl-SI" sz="2400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11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1-22 MedkulturnaDimenzija3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11-11-22 MedkulturnaDimenzija3</Template>
  <TotalTime>452</TotalTime>
  <Words>488</Words>
  <Application>Microsoft Office PowerPoint</Application>
  <PresentationFormat>Diaprojekcija na zaslonu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11-11-22 MedkulturnaDimenzija3</vt:lpstr>
      <vt:lpstr>Projekt  OBOGATENO UČENJE TUJIH JEZIKOV</vt:lpstr>
      <vt:lpstr> PROGRAM  </vt:lpstr>
      <vt:lpstr>PROGRAM SREČANJA</vt:lpstr>
      <vt:lpstr>Članek: INTERCULTURAL TRAINING  WITH FILMS (Cristine Roell)</vt:lpstr>
      <vt:lpstr>Članek: INTERCULTURAL TRAINING  WITH FILMS (Cristine Roell)</vt:lpstr>
      <vt:lpstr>Članek: INTERCULTURAL TRAINING  WITH FILMS (Cristine Roell)</vt:lpstr>
      <vt:lpstr>Članek: INTERCULTURAL TRAINING  WITH FILMS (Cristine Roell)</vt:lpstr>
      <vt:lpstr>PROGRAM SREČANJA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 OBOGATENO UČENJE TUJIH JEZIKOV</dc:title>
  <dc:creator>KPavlic</dc:creator>
  <cp:lastModifiedBy>Petra Založnik</cp:lastModifiedBy>
  <cp:revision>60</cp:revision>
  <cp:lastPrinted>2012-03-13T06:18:12Z</cp:lastPrinted>
  <dcterms:created xsi:type="dcterms:W3CDTF">2011-12-13T03:29:27Z</dcterms:created>
  <dcterms:modified xsi:type="dcterms:W3CDTF">2012-03-13T06:18:30Z</dcterms:modified>
</cp:coreProperties>
</file>